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7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72" r:id="rId15"/>
    <p:sldId id="274" r:id="rId16"/>
    <p:sldId id="273" r:id="rId17"/>
    <p:sldId id="270" r:id="rId18"/>
    <p:sldId id="275" r:id="rId19"/>
    <p:sldId id="276" r:id="rId20"/>
    <p:sldId id="277" r:id="rId21"/>
    <p:sldId id="278" r:id="rId22"/>
    <p:sldId id="26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4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5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5490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75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83085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080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27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9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87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9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72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3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8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2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5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8867" y="1012575"/>
            <a:ext cx="8932333" cy="1646302"/>
          </a:xfrm>
        </p:spPr>
        <p:txBody>
          <a:bodyPr/>
          <a:lstStyle/>
          <a:p>
            <a:r>
              <a:rPr lang="es-ES" sz="3600" dirty="0"/>
              <a:t>ESCUELA DE FORMACIÓN DE TECNÓLOGOS</a:t>
            </a:r>
            <a:endParaRPr lang="es-EC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3291849"/>
            <a:ext cx="7766936" cy="1096899"/>
          </a:xfrm>
        </p:spPr>
        <p:txBody>
          <a:bodyPr/>
          <a:lstStyle/>
          <a:p>
            <a:r>
              <a:rPr lang="es-ES" sz="2800" b="1" dirty="0"/>
              <a:t>DESARROLLO DE UNA PLATAFORMA WEB PARA MATRICULACION VEHICULAR</a:t>
            </a:r>
            <a:endParaRPr lang="es-EC" sz="2800" dirty="0"/>
          </a:p>
          <a:p>
            <a:endParaRPr lang="es-EC" dirty="0"/>
          </a:p>
        </p:txBody>
      </p:sp>
      <p:pic>
        <p:nvPicPr>
          <p:cNvPr id="4" name="Imagen 3" descr="C:\Users\DGIP-11\AppData\Local\Temp\EPN_log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49" y="379603"/>
            <a:ext cx="1458884" cy="14561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2917372" y="661307"/>
            <a:ext cx="6683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3200" dirty="0"/>
              <a:t>ESCUELA POLITÉCNICA </a:t>
            </a:r>
            <a:r>
              <a:rPr lang="es-EC" sz="3200" dirty="0" smtClean="0"/>
              <a:t>NACIONAL</a:t>
            </a:r>
            <a:endParaRPr lang="es-EC" sz="32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1507067" y="5127170"/>
            <a:ext cx="7766936" cy="11012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b="1" dirty="0"/>
              <a:t>JHONY JAVIER CACUANGO LECHÒN</a:t>
            </a:r>
            <a:endParaRPr lang="es-EC" sz="2200" dirty="0"/>
          </a:p>
          <a:p>
            <a:r>
              <a:rPr lang="es-ES" sz="2200" b="1" dirty="0"/>
              <a:t>JUAN GABRIEL COLLAGUAZO CAGUA </a:t>
            </a:r>
            <a:endParaRPr lang="es-EC" sz="2200" dirty="0"/>
          </a:p>
          <a:p>
            <a:r>
              <a:rPr lang="es-ES" sz="2200" b="1" dirty="0"/>
              <a:t>BRYAN ALEXANDER PUMISACHO LEMA  </a:t>
            </a:r>
            <a:endParaRPr lang="es-EC" sz="2200" dirty="0"/>
          </a:p>
          <a:p>
            <a:r>
              <a:rPr lang="es-ES" sz="2200" b="1" dirty="0"/>
              <a:t>JOSE ANTONIO BORJA FUELTALA</a:t>
            </a:r>
            <a:endParaRPr lang="es-EC" sz="2200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422840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5819" y="364446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Sprint 2: Formulario de registro de datos de los usuarios  </a:t>
            </a:r>
            <a:endParaRPr lang="es-EC" b="1" dirty="0"/>
          </a:p>
          <a:p>
            <a:r>
              <a:rPr lang="es-ES" dirty="0"/>
              <a:t>El propósito de este segundo Sprint es registrar a todos los usuarios en la plataforma WEB, esto comprende de todos los usuarios finales que se van a registrar</a:t>
            </a:r>
            <a:endParaRPr lang="es-EC" dirty="0"/>
          </a:p>
          <a:p>
            <a:pPr marL="0" indent="0">
              <a:buNone/>
            </a:pPr>
            <a:r>
              <a:rPr lang="es-ES" b="1" dirty="0" smtClean="0"/>
              <a:t>Observaciones </a:t>
            </a:r>
            <a:r>
              <a:rPr lang="es-ES" b="1" dirty="0"/>
              <a:t>del Sprint </a:t>
            </a:r>
            <a:endParaRPr lang="es-EC" b="1" dirty="0"/>
          </a:p>
          <a:p>
            <a:r>
              <a:rPr lang="es-ES" dirty="0"/>
              <a:t>Para el registro del usuario es solo indispensable que la placa no se repita ya que es el dato que permita registrar el vehículo  </a:t>
            </a:r>
            <a:endParaRPr lang="es-EC" dirty="0"/>
          </a:p>
          <a:p>
            <a:endParaRPr lang="es-EC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b="27063"/>
          <a:stretch/>
        </p:blipFill>
        <p:spPr bwMode="auto">
          <a:xfrm>
            <a:off x="1185318" y="2982685"/>
            <a:ext cx="6053682" cy="3243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31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6962" y="40798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Sprint 3: validación de zona, fecha y hora de revisión </a:t>
            </a:r>
            <a:endParaRPr lang="es-EC" b="1" dirty="0"/>
          </a:p>
          <a:p>
            <a:r>
              <a:rPr lang="es-ES" dirty="0"/>
              <a:t>El propósito de este tercer Sprint validar los campos para las zonas de revisión que están quemadas, al igual que la fecha y hora que ya están predeterminadas.</a:t>
            </a:r>
            <a:endParaRPr lang="es-EC" dirty="0"/>
          </a:p>
          <a:p>
            <a:pPr marL="0" indent="0">
              <a:buNone/>
            </a:pPr>
            <a:r>
              <a:rPr lang="es-ES" b="1" dirty="0"/>
              <a:t>Observaciones del Sprint </a:t>
            </a:r>
            <a:endParaRPr lang="es-EC" b="1" dirty="0"/>
          </a:p>
          <a:p>
            <a:r>
              <a:rPr lang="es-ES" dirty="0"/>
              <a:t>Es importante estos campos debido a ello que el usuario al final podrá seleccionar lugar, la fecha y hora de matriculación </a:t>
            </a:r>
            <a:r>
              <a:rPr lang="es-ES" dirty="0" err="1"/>
              <a:t>matriculación</a:t>
            </a:r>
            <a:r>
              <a:rPr lang="es-ES" dirty="0"/>
              <a:t>. </a:t>
            </a:r>
            <a:endParaRPr lang="es-EC" dirty="0"/>
          </a:p>
          <a:p>
            <a:endParaRPr lang="es-EC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t="73518"/>
          <a:stretch/>
        </p:blipFill>
        <p:spPr bwMode="auto">
          <a:xfrm>
            <a:off x="940071" y="3279111"/>
            <a:ext cx="7039157" cy="1695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941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79362" y="56038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Sprint 4: Búsqueda de la información </a:t>
            </a:r>
            <a:endParaRPr lang="es-EC" b="1" dirty="0"/>
          </a:p>
          <a:p>
            <a:r>
              <a:rPr lang="es-ES" dirty="0"/>
              <a:t>El propósito de este cuarto Sprint realizar la búsqueda de la información previa a la que el usuario ha registrado</a:t>
            </a:r>
            <a:endParaRPr lang="es-EC" dirty="0"/>
          </a:p>
          <a:p>
            <a:pPr marL="0" indent="0">
              <a:buNone/>
            </a:pPr>
            <a:r>
              <a:rPr lang="es-ES" b="1" dirty="0"/>
              <a:t>Observaciones del Sprint </a:t>
            </a:r>
            <a:endParaRPr lang="es-EC" b="1" dirty="0"/>
          </a:p>
          <a:p>
            <a:r>
              <a:rPr lang="es-ES" dirty="0"/>
              <a:t>Es importante que el usuario ingrese la placa de carro correctamente en caso contrario le saldrá una información que la placa no existe</a:t>
            </a:r>
            <a:endParaRPr lang="es-EC" dirty="0"/>
          </a:p>
          <a:p>
            <a:endParaRPr lang="es-EC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13724" y="3269297"/>
            <a:ext cx="6621962" cy="28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41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/>
              <a:t>Pruebas de funcionalidad de la plataforma WEB </a:t>
            </a:r>
            <a:r>
              <a:rPr lang="es-EC" b="1" dirty="0"/>
              <a:t/>
            </a:r>
            <a:br>
              <a:rPr lang="es-EC" b="1" dirty="0"/>
            </a:b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Mediante la prueba de </a:t>
            </a:r>
            <a:r>
              <a:rPr lang="es-ES" dirty="0"/>
              <a:t>funcionalidad de la plataforma WEB </a:t>
            </a:r>
            <a:r>
              <a:rPr lang="es-ES" dirty="0" smtClean="0"/>
              <a:t>verificamos que funciones todo correctamente</a:t>
            </a:r>
            <a:endParaRPr lang="es-EC" dirty="0"/>
          </a:p>
          <a:p>
            <a:endParaRPr lang="es-EC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87122"/>
              </p:ext>
            </p:extLst>
          </p:nvPr>
        </p:nvGraphicFramePr>
        <p:xfrm>
          <a:off x="2252634" y="2785838"/>
          <a:ext cx="5250828" cy="3881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7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3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0053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C" sz="1000">
                          <a:effectLst/>
                        </a:rPr>
                        <a:t> </a:t>
                      </a:r>
                    </a:p>
                    <a:p>
                      <a:pPr marL="6350" marR="387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ID 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marR="387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Descripción 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 dirty="0">
                          <a:effectLst/>
                        </a:rPr>
                        <a:t> </a:t>
                      </a:r>
                      <a:endParaRPr lang="es-EC" sz="1000" dirty="0">
                        <a:effectLst/>
                      </a:endParaRPr>
                    </a:p>
                    <a:p>
                      <a:pPr marL="6350" marR="3683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Anexo </a:t>
                      </a:r>
                      <a:endParaRPr lang="es-EC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marR="3746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Estado 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203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marR="387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PCN-001 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 dirty="0">
                          <a:effectLst/>
                        </a:rPr>
                        <a:t> </a:t>
                      </a:r>
                      <a:endParaRPr lang="es-EC" sz="1000" dirty="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Registro de datos personales</a:t>
                      </a:r>
                      <a:endParaRPr lang="es-EC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marR="3746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I 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marR="3746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Realizado 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4450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marR="387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PCN-002 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Registrar datos de lugar y fecha de matriculación</a:t>
                      </a:r>
                      <a:endParaRPr lang="es-EC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marR="3746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I 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marR="3746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Realizado 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1731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marR="387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PCN-003 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Búsqueda la información del usuario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>
                          <a:effectLst/>
                        </a:rPr>
                        <a:t> </a:t>
                      </a:r>
                      <a:endParaRPr lang="es-EC" sz="1000">
                        <a:effectLst/>
                      </a:endParaRPr>
                    </a:p>
                    <a:p>
                      <a:pPr marL="6350" marR="3746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I </a:t>
                      </a:r>
                      <a:endParaRPr lang="es-EC" sz="1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 dirty="0">
                          <a:effectLst/>
                        </a:rPr>
                        <a:t> </a:t>
                      </a:r>
                      <a:endParaRPr lang="es-EC" sz="1000" dirty="0">
                        <a:effectLst/>
                      </a:endParaRPr>
                    </a:p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1000" dirty="0">
                          <a:effectLst/>
                        </a:rPr>
                        <a:t> </a:t>
                      </a:r>
                      <a:endParaRPr lang="es-EC" sz="1000" dirty="0">
                        <a:effectLst/>
                      </a:endParaRPr>
                    </a:p>
                    <a:p>
                      <a:pPr marL="6350" marR="3746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Realizado </a:t>
                      </a:r>
                      <a:endParaRPr lang="es-EC" sz="1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2986" marR="34100" marT="5982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807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b="29747"/>
          <a:stretch/>
        </p:blipFill>
        <p:spPr>
          <a:xfrm>
            <a:off x="2839119" y="609600"/>
            <a:ext cx="6004435" cy="5863046"/>
          </a:xfrm>
          <a:prstGeom prst="rect">
            <a:avLst/>
          </a:prstGeom>
        </p:spPr>
      </p:pic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286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t="15286"/>
          <a:stretch/>
        </p:blipFill>
        <p:spPr bwMode="auto">
          <a:xfrm>
            <a:off x="3041709" y="609600"/>
            <a:ext cx="6089227" cy="2721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Marcador de contenido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1710" y="3561218"/>
            <a:ext cx="5958597" cy="28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4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613" y="3581398"/>
            <a:ext cx="8596312" cy="2942636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2407536" y="609600"/>
            <a:ext cx="6866466" cy="28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8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Guía de usuario</a:t>
            </a:r>
            <a:r>
              <a:rPr lang="es-EC" dirty="0"/>
              <a:t/>
            </a:r>
            <a:br>
              <a:rPr lang="es-EC" dirty="0"/>
            </a:br>
            <a:endParaRPr lang="es-EC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712" y="1834017"/>
            <a:ext cx="3894850" cy="3881437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410940" y="1927792"/>
            <a:ext cx="4282440" cy="39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912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Pruebas de caja negra</a:t>
            </a:r>
            <a:endParaRPr lang="es-E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4834550"/>
              </p:ext>
            </p:extLst>
          </p:nvPr>
        </p:nvGraphicFramePr>
        <p:xfrm>
          <a:off x="286208" y="1376635"/>
          <a:ext cx="5474511" cy="4971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9347">
                  <a:extLst>
                    <a:ext uri="{9D8B030D-6E8A-4147-A177-3AD203B41FA5}">
                      <a16:colId xmlns:a16="http://schemas.microsoft.com/office/drawing/2014/main" val="1462123745"/>
                    </a:ext>
                  </a:extLst>
                </a:gridCol>
                <a:gridCol w="2735164">
                  <a:extLst>
                    <a:ext uri="{9D8B030D-6E8A-4147-A177-3AD203B41FA5}">
                      <a16:colId xmlns:a16="http://schemas.microsoft.com/office/drawing/2014/main" val="822464967"/>
                    </a:ext>
                  </a:extLst>
                </a:gridCol>
              </a:tblGrid>
              <a:tr h="517175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 dirty="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Identificador caso de prueba  </a:t>
                      </a:r>
                      <a:endParaRPr lang="es-E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 dirty="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PU-001 </a:t>
                      </a:r>
                      <a:endParaRPr lang="es-E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extLst>
                  <a:ext uri="{0D108BD9-81ED-4DB2-BD59-A6C34878D82A}">
                    <a16:rowId xmlns:a16="http://schemas.microsoft.com/office/drawing/2014/main" val="4033759587"/>
                  </a:ext>
                </a:extLst>
              </a:tr>
              <a:tr h="515125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Función a probar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Registro de datos personales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extLst>
                  <a:ext uri="{0D108BD9-81ED-4DB2-BD59-A6C34878D82A}">
                    <a16:rowId xmlns:a16="http://schemas.microsoft.com/office/drawing/2014/main" val="798538419"/>
                  </a:ext>
                </a:extLst>
              </a:tr>
              <a:tr h="519907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Objetivo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Registrar datos del usuario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extLst>
                  <a:ext uri="{0D108BD9-81ED-4DB2-BD59-A6C34878D82A}">
                    <a16:rowId xmlns:a16="http://schemas.microsoft.com/office/drawing/2014/main" val="2204854870"/>
                  </a:ext>
                </a:extLst>
              </a:tr>
              <a:tr h="516492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Perfil del Usuario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 dirty="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Usuario. </a:t>
                      </a:r>
                      <a:endParaRPr lang="es-E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extLst>
                  <a:ext uri="{0D108BD9-81ED-4DB2-BD59-A6C34878D82A}">
                    <a16:rowId xmlns:a16="http://schemas.microsoft.com/office/drawing/2014/main" val="3228999890"/>
                  </a:ext>
                </a:extLst>
              </a:tr>
              <a:tr h="1028201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Descripción 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marR="38735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El usuario podrá llenar la información requerida tomando en cuenta los parámetros de validación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extLst>
                  <a:ext uri="{0D108BD9-81ED-4DB2-BD59-A6C34878D82A}">
                    <a16:rowId xmlns:a16="http://schemas.microsoft.com/office/drawing/2014/main" val="866124455"/>
                  </a:ext>
                </a:extLst>
              </a:tr>
              <a:tr h="585836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50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Criterio de éxito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tc>
                  <a:txBody>
                    <a:bodyPr/>
                    <a:lstStyle/>
                    <a:p>
                      <a:pPr marL="6350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Cuando el usuario haya llenado todos los campos podrá dar </a:t>
                      </a:r>
                      <a:r>
                        <a:rPr lang="es-ES" sz="900" dirty="0" smtClean="0">
                          <a:effectLst/>
                        </a:rPr>
                        <a:t>finalizar </a:t>
                      </a:r>
                      <a:r>
                        <a:rPr lang="es-ES" sz="900" dirty="0">
                          <a:effectLst/>
                        </a:rPr>
                        <a:t>al registro de información </a:t>
                      </a:r>
                      <a:endParaRPr lang="es-E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extLst>
                  <a:ext uri="{0D108BD9-81ED-4DB2-BD59-A6C34878D82A}">
                    <a16:rowId xmlns:a16="http://schemas.microsoft.com/office/drawing/2014/main" val="2938240963"/>
                  </a:ext>
                </a:extLst>
              </a:tr>
              <a:tr h="774054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Criterio de falla 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 dirty="0">
                          <a:effectLst/>
                        </a:rPr>
                        <a:t> </a:t>
                      </a:r>
                    </a:p>
                    <a:p>
                      <a:pPr marL="6350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Cuando no se llena algún campo no puede </a:t>
                      </a:r>
                      <a:r>
                        <a:rPr lang="es-ES" sz="900" dirty="0" smtClean="0">
                          <a:effectLst/>
                        </a:rPr>
                        <a:t>guardar</a:t>
                      </a:r>
                      <a:endParaRPr lang="es-E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extLst>
                  <a:ext uri="{0D108BD9-81ED-4DB2-BD59-A6C34878D82A}">
                    <a16:rowId xmlns:a16="http://schemas.microsoft.com/office/drawing/2014/main" val="2966641310"/>
                  </a:ext>
                </a:extLst>
              </a:tr>
              <a:tr h="515125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Autor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 dirty="0">
                          <a:effectLst/>
                        </a:rPr>
                        <a:t> </a:t>
                      </a:r>
                      <a:r>
                        <a:rPr lang="es-ES" sz="900" dirty="0" smtClean="0">
                          <a:effectLst/>
                        </a:rPr>
                        <a:t>José Borja</a:t>
                      </a:r>
                      <a:endParaRPr lang="es-ES" sz="900" dirty="0">
                        <a:effectLst/>
                      </a:endParaRP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68" marR="533" marT="5333" marB="0"/>
                </a:tc>
                <a:extLst>
                  <a:ext uri="{0D108BD9-81ED-4DB2-BD59-A6C34878D82A}">
                    <a16:rowId xmlns:a16="http://schemas.microsoft.com/office/drawing/2014/main" val="105006865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10371"/>
              </p:ext>
            </p:extLst>
          </p:nvPr>
        </p:nvGraphicFramePr>
        <p:xfrm>
          <a:off x="6367967" y="1509183"/>
          <a:ext cx="5532296" cy="4956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8329">
                  <a:extLst>
                    <a:ext uri="{9D8B030D-6E8A-4147-A177-3AD203B41FA5}">
                      <a16:colId xmlns:a16="http://schemas.microsoft.com/office/drawing/2014/main" val="2315924283"/>
                    </a:ext>
                  </a:extLst>
                </a:gridCol>
                <a:gridCol w="2763967">
                  <a:extLst>
                    <a:ext uri="{9D8B030D-6E8A-4147-A177-3AD203B41FA5}">
                      <a16:colId xmlns:a16="http://schemas.microsoft.com/office/drawing/2014/main" val="255311500"/>
                    </a:ext>
                  </a:extLst>
                </a:gridCol>
              </a:tblGrid>
              <a:tr h="503185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Identificador caso de prueba 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PU-002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extLst>
                  <a:ext uri="{0D108BD9-81ED-4DB2-BD59-A6C34878D82A}">
                    <a16:rowId xmlns:a16="http://schemas.microsoft.com/office/drawing/2014/main" val="2342475467"/>
                  </a:ext>
                </a:extLst>
              </a:tr>
              <a:tr h="501222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Función a probar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Registro de lugar y fecha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extLst>
                  <a:ext uri="{0D108BD9-81ED-4DB2-BD59-A6C34878D82A}">
                    <a16:rowId xmlns:a16="http://schemas.microsoft.com/office/drawing/2014/main" val="3349334336"/>
                  </a:ext>
                </a:extLst>
              </a:tr>
              <a:tr h="635366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Objetivo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Registrar datos de lugar y fecha de matriculación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extLst>
                  <a:ext uri="{0D108BD9-81ED-4DB2-BD59-A6C34878D82A}">
                    <a16:rowId xmlns:a16="http://schemas.microsoft.com/office/drawing/2014/main" val="3925259224"/>
                  </a:ext>
                </a:extLst>
              </a:tr>
              <a:tr h="502530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Perfil del Usuario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Usuario.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extLst>
                  <a:ext uri="{0D108BD9-81ED-4DB2-BD59-A6C34878D82A}">
                    <a16:rowId xmlns:a16="http://schemas.microsoft.com/office/drawing/2014/main" val="4014664539"/>
                  </a:ext>
                </a:extLst>
              </a:tr>
              <a:tr h="999825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Descripción 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marR="38735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El usuario podrá llenar la información requerida tomando en cuenta los parámetros de validación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extLst>
                  <a:ext uri="{0D108BD9-81ED-4DB2-BD59-A6C34878D82A}">
                    <a16:rowId xmlns:a16="http://schemas.microsoft.com/office/drawing/2014/main" val="580808444"/>
                  </a:ext>
                </a:extLst>
              </a:tr>
              <a:tr h="561093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50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Criterio de éxito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tc>
                  <a:txBody>
                    <a:bodyPr/>
                    <a:lstStyle/>
                    <a:p>
                      <a:pPr marL="6350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Cuando el usuario haya llenado todos los campos podrá dar fin al registro del lugar y fecha podrá continuar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extLst>
                  <a:ext uri="{0D108BD9-81ED-4DB2-BD59-A6C34878D82A}">
                    <a16:rowId xmlns:a16="http://schemas.microsoft.com/office/drawing/2014/main" val="4043166518"/>
                  </a:ext>
                </a:extLst>
              </a:tr>
              <a:tr h="752487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Criterio de falla 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Cuando no se llena algún campo no puede continuar 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extLst>
                  <a:ext uri="{0D108BD9-81ED-4DB2-BD59-A6C34878D82A}">
                    <a16:rowId xmlns:a16="http://schemas.microsoft.com/office/drawing/2014/main" val="2227193734"/>
                  </a:ext>
                </a:extLst>
              </a:tr>
              <a:tr h="501222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Autor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 dirty="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r>
                        <a:rPr lang="es-ES" sz="900" dirty="0" smtClean="0">
                          <a:effectLst/>
                        </a:rPr>
                        <a:t>Bryan </a:t>
                      </a:r>
                      <a:r>
                        <a:rPr lang="es-ES" sz="900" dirty="0" err="1" smtClean="0">
                          <a:effectLst/>
                        </a:rPr>
                        <a:t>Pumisacho</a:t>
                      </a:r>
                      <a:endParaRPr lang="es-E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921" marR="513" marT="5133" marB="0"/>
                </a:tc>
                <a:extLst>
                  <a:ext uri="{0D108BD9-81ED-4DB2-BD59-A6C34878D82A}">
                    <a16:rowId xmlns:a16="http://schemas.microsoft.com/office/drawing/2014/main" val="3499243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4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007236"/>
              </p:ext>
            </p:extLst>
          </p:nvPr>
        </p:nvGraphicFramePr>
        <p:xfrm>
          <a:off x="2812159" y="587459"/>
          <a:ext cx="6162023" cy="5173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3440">
                  <a:extLst>
                    <a:ext uri="{9D8B030D-6E8A-4147-A177-3AD203B41FA5}">
                      <a16:colId xmlns:a16="http://schemas.microsoft.com/office/drawing/2014/main" val="125225157"/>
                    </a:ext>
                  </a:extLst>
                </a:gridCol>
                <a:gridCol w="3078583">
                  <a:extLst>
                    <a:ext uri="{9D8B030D-6E8A-4147-A177-3AD203B41FA5}">
                      <a16:colId xmlns:a16="http://schemas.microsoft.com/office/drawing/2014/main" val="3183085094"/>
                    </a:ext>
                  </a:extLst>
                </a:gridCol>
              </a:tblGrid>
              <a:tr h="532646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 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Identificador caso de prueba 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PU-003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extLst>
                  <a:ext uri="{0D108BD9-81ED-4DB2-BD59-A6C34878D82A}">
                    <a16:rowId xmlns:a16="http://schemas.microsoft.com/office/drawing/2014/main" val="371207907"/>
                  </a:ext>
                </a:extLst>
              </a:tr>
              <a:tr h="530567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Función a probar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Búsqueda la información del usuario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extLst>
                  <a:ext uri="{0D108BD9-81ED-4DB2-BD59-A6C34878D82A}">
                    <a16:rowId xmlns:a16="http://schemas.microsoft.com/office/drawing/2014/main" val="2142966222"/>
                  </a:ext>
                </a:extLst>
              </a:tr>
              <a:tr h="535416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Objetivo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Busca cualquier información que desee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extLst>
                  <a:ext uri="{0D108BD9-81ED-4DB2-BD59-A6C34878D82A}">
                    <a16:rowId xmlns:a16="http://schemas.microsoft.com/office/drawing/2014/main" val="1549866879"/>
                  </a:ext>
                </a:extLst>
              </a:tr>
              <a:tr h="531953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Perfil del Usuario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Usuario.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extLst>
                  <a:ext uri="{0D108BD9-81ED-4DB2-BD59-A6C34878D82A}">
                    <a16:rowId xmlns:a16="http://schemas.microsoft.com/office/drawing/2014/main" val="1713072836"/>
                  </a:ext>
                </a:extLst>
              </a:tr>
              <a:tr h="1058364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Descripción 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marR="38735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El usuario podrá buscar la información requerida tomando en cuenta que solo podrá buscar un campo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extLst>
                  <a:ext uri="{0D108BD9-81ED-4DB2-BD59-A6C34878D82A}">
                    <a16:rowId xmlns:a16="http://schemas.microsoft.com/office/drawing/2014/main" val="520101236"/>
                  </a:ext>
                </a:extLst>
              </a:tr>
              <a:tr h="593944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50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Criterio de éxito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tc>
                  <a:txBody>
                    <a:bodyPr/>
                    <a:lstStyle/>
                    <a:p>
                      <a:pPr marL="6350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Cuando el usuario haya ingresa un dato</a:t>
                      </a:r>
                    </a:p>
                    <a:p>
                      <a:pPr marL="6350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Le saldrá como resultado toda información  registrada  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extLst>
                  <a:ext uri="{0D108BD9-81ED-4DB2-BD59-A6C34878D82A}">
                    <a16:rowId xmlns:a16="http://schemas.microsoft.com/office/drawing/2014/main" val="4214940953"/>
                  </a:ext>
                </a:extLst>
              </a:tr>
              <a:tr h="859803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Criterio de falla 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6350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Cuando el usuario haya ingresa un dato</a:t>
                      </a:r>
                    </a:p>
                    <a:p>
                      <a:pPr marL="6350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Y no este salga mensaje de que no existe esa información 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extLst>
                  <a:ext uri="{0D108BD9-81ED-4DB2-BD59-A6C34878D82A}">
                    <a16:rowId xmlns:a16="http://schemas.microsoft.com/office/drawing/2014/main" val="962831309"/>
                  </a:ext>
                </a:extLst>
              </a:tr>
              <a:tr h="530567">
                <a:tc>
                  <a:txBody>
                    <a:bodyPr/>
                    <a:lstStyle/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>
                          <a:effectLst/>
                        </a:rPr>
                        <a:t> </a:t>
                      </a:r>
                    </a:p>
                    <a:p>
                      <a:pPr marL="12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Autor </a:t>
                      </a:r>
                      <a:endParaRPr lang="es-ES" sz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525"/>
                        </a:spcAft>
                      </a:pPr>
                      <a:r>
                        <a:rPr lang="es-ES" sz="900" dirty="0">
                          <a:effectLst/>
                        </a:rPr>
                        <a:t> </a:t>
                      </a:r>
                    </a:p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 </a:t>
                      </a:r>
                      <a:endParaRPr lang="es-ES" sz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616" marR="520" marT="5198" marB="0"/>
                </a:tc>
                <a:extLst>
                  <a:ext uri="{0D108BD9-81ED-4DB2-BD59-A6C34878D82A}">
                    <a16:rowId xmlns:a16="http://schemas.microsoft.com/office/drawing/2014/main" val="818731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3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Introducción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774371"/>
            <a:ext cx="8596668" cy="44087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sz="2200" b="1" dirty="0"/>
              <a:t>Objetivo general </a:t>
            </a:r>
            <a:endParaRPr lang="es-ES" sz="2200" b="1" dirty="0" smtClean="0"/>
          </a:p>
          <a:p>
            <a:r>
              <a:rPr lang="es-ES" dirty="0"/>
              <a:t>Desarrollar una plataforma WEB para la matriculación vehicular. </a:t>
            </a:r>
            <a:endParaRPr lang="es-ES" dirty="0" smtClean="0"/>
          </a:p>
          <a:p>
            <a:pPr marL="0" indent="0">
              <a:buNone/>
            </a:pPr>
            <a:r>
              <a:rPr lang="es-ES" sz="2200" b="1" dirty="0"/>
              <a:t>Planteamiento del problema </a:t>
            </a:r>
          </a:p>
          <a:p>
            <a:r>
              <a:rPr lang="es-ES" dirty="0"/>
              <a:t>Se crea esta plataforma web para agilitar el proceso de matriculación vehicular cabe decir que este proceso existe pero la plataforma es de diseño especial y que sirva como guía para realizar la documentación que es lo que más nos interesa en este proyecto. </a:t>
            </a:r>
            <a:r>
              <a:rPr lang="es-ES" dirty="0" smtClean="0"/>
              <a:t> </a:t>
            </a:r>
            <a:endParaRPr lang="es-EC" dirty="0" smtClean="0"/>
          </a:p>
          <a:p>
            <a:pPr marL="0" indent="0">
              <a:buNone/>
            </a:pPr>
            <a:r>
              <a:rPr lang="es-ES" sz="2200" b="1" dirty="0" smtClean="0"/>
              <a:t>Objetivos </a:t>
            </a:r>
            <a:r>
              <a:rPr lang="es-ES" sz="2200" b="1" dirty="0"/>
              <a:t>específicos </a:t>
            </a:r>
            <a:endParaRPr lang="es-EC" sz="2200" b="1" dirty="0"/>
          </a:p>
          <a:p>
            <a:pPr lvl="0" fontAlgn="base"/>
            <a:r>
              <a:rPr lang="es-ES" dirty="0"/>
              <a:t>Determinar los requerimientos para la elaboración de la plataforma WEB. </a:t>
            </a:r>
            <a:endParaRPr lang="es-EC" dirty="0"/>
          </a:p>
          <a:p>
            <a:pPr lvl="0" fontAlgn="base"/>
            <a:r>
              <a:rPr lang="es-ES" dirty="0"/>
              <a:t>Diseñar el modelo de la base de datos. </a:t>
            </a:r>
            <a:endParaRPr lang="es-EC" dirty="0"/>
          </a:p>
          <a:p>
            <a:pPr lvl="0" fontAlgn="base"/>
            <a:r>
              <a:rPr lang="es-ES" dirty="0"/>
              <a:t>Diseñar las interfaces gráficas. </a:t>
            </a:r>
            <a:endParaRPr lang="es-EC" dirty="0"/>
          </a:p>
          <a:p>
            <a:pPr lvl="0" fontAlgn="base"/>
            <a:r>
              <a:rPr lang="es-ES" dirty="0"/>
              <a:t>Desarrollar la plataforma WEB. </a:t>
            </a:r>
            <a:endParaRPr lang="es-EC" dirty="0"/>
          </a:p>
          <a:p>
            <a:pPr lvl="0" fontAlgn="base"/>
            <a:r>
              <a:rPr lang="es-ES" dirty="0"/>
              <a:t>Probar la funcionalidad y usabilidad de la plataforma WEB. </a:t>
            </a:r>
            <a:endParaRPr lang="es-EC" dirty="0"/>
          </a:p>
          <a:p>
            <a:pPr marL="0" indent="0">
              <a:buNone/>
            </a:pPr>
            <a:endParaRPr lang="es-EC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707524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4251"/>
          </a:xfrm>
        </p:spPr>
        <p:txBody>
          <a:bodyPr/>
          <a:lstStyle/>
          <a:p>
            <a:pPr algn="ctr"/>
            <a:r>
              <a:rPr lang="es-ES" dirty="0" smtClean="0"/>
              <a:t>Pruebas de carga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3" y="1572760"/>
            <a:ext cx="10347717" cy="3880773"/>
          </a:xfrm>
        </p:spPr>
        <p:txBody>
          <a:bodyPr/>
          <a:lstStyle/>
          <a:p>
            <a:pPr algn="ctr"/>
            <a:r>
              <a:rPr lang="es-ES" dirty="0"/>
              <a:t>Para los resultados se puede observar que con 1224 nos mara un 2% de error los cual soporta hasta 1200 usuarios sin errores de los cuales debemos disminuir para no tener errores o que no colapsé hasta 1100 usuarios</a:t>
            </a:r>
          </a:p>
          <a:p>
            <a:endParaRPr lang="es-ES" dirty="0"/>
          </a:p>
        </p:txBody>
      </p:sp>
      <p:pic>
        <p:nvPicPr>
          <p:cNvPr id="12" name="Imagen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559957" y="2971119"/>
            <a:ext cx="7393940" cy="16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0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5081" y="449355"/>
            <a:ext cx="9420255" cy="3880773"/>
          </a:xfrm>
        </p:spPr>
        <p:txBody>
          <a:bodyPr/>
          <a:lstStyle/>
          <a:p>
            <a:r>
              <a:rPr lang="es-ES" dirty="0"/>
              <a:t>En la tabla se puede observar que se completa correctamente </a:t>
            </a:r>
          </a:p>
          <a:p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47340" y="1213548"/>
            <a:ext cx="7197996" cy="43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95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CONCLUSIONES Y RECOMENDACIONES  </a:t>
            </a:r>
            <a:r>
              <a:rPr lang="es-EC" b="1" dirty="0"/>
              <a:t/>
            </a:r>
            <a:br>
              <a:rPr lang="es-EC" b="1" dirty="0"/>
            </a:b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355047"/>
            <a:ext cx="8596668" cy="49042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sz="1900" b="1" dirty="0"/>
              <a:t>Conclusiones  </a:t>
            </a:r>
            <a:endParaRPr lang="es-EC" sz="1900" b="1" dirty="0"/>
          </a:p>
          <a:p>
            <a:r>
              <a:rPr lang="es-ES" dirty="0"/>
              <a:t>El sistema web  para la Reserva de Turnos para Matricula, desarrollada con el equipo de trabajo cumple con los objetivos planteados y su vez permite mejorar y agilizar los procesos a la hora de que el cliente quiera reservar un turno.</a:t>
            </a:r>
            <a:endParaRPr lang="es-EC" dirty="0"/>
          </a:p>
          <a:p>
            <a:r>
              <a:rPr lang="es-ES" dirty="0" smtClean="0"/>
              <a:t>La </a:t>
            </a:r>
            <a:r>
              <a:rPr lang="es-ES" dirty="0"/>
              <a:t>reserva de turno no podrá ser manipulada una vez que se haya registrado en el sistema con el fin de proporcionar integridad y confiabilidad en los datos para evitar alteraciones en las reservaciones ya establecidas.</a:t>
            </a:r>
            <a:endParaRPr lang="es-EC" dirty="0"/>
          </a:p>
          <a:p>
            <a:r>
              <a:rPr lang="es-ES" dirty="0" smtClean="0"/>
              <a:t>Para </a:t>
            </a:r>
            <a:r>
              <a:rPr lang="es-ES" dirty="0"/>
              <a:t>garantizar el correcto funcionamiento del sistema se realizaron varias pruebas de: funcionalidad, usabilidad y aceptación del sistema. Los resultados de cada una de las pruebas se cumplieron con éxito y se comprobó que el sistema cumple con los requerimientos solicitados por el </a:t>
            </a:r>
            <a:r>
              <a:rPr lang="es-ES" dirty="0" smtClean="0"/>
              <a:t>cliente.</a:t>
            </a:r>
            <a:endParaRPr lang="es-EC" dirty="0"/>
          </a:p>
          <a:p>
            <a:pPr marL="0" indent="0">
              <a:buNone/>
            </a:pPr>
            <a:r>
              <a:rPr lang="es-ES" sz="1900" b="1" dirty="0" smtClean="0"/>
              <a:t>Recomendaciones  </a:t>
            </a:r>
            <a:endParaRPr lang="es-EC" sz="1900" b="1" dirty="0"/>
          </a:p>
          <a:p>
            <a:r>
              <a:rPr lang="es-ES" dirty="0"/>
              <a:t>Esta plataforma de reservación de citas de matriculación vehicular  va necesitar diferentes páginas las cuales nos puedan informar si el usuario tiene alguna cuenta pendiente y donde pueda visualizar cuantos puntos les quedan  </a:t>
            </a:r>
            <a:endParaRPr lang="es-EC" dirty="0"/>
          </a:p>
          <a:p>
            <a:r>
              <a:rPr lang="es-ES" dirty="0" smtClean="0"/>
              <a:t>También </a:t>
            </a:r>
            <a:r>
              <a:rPr lang="es-ES" dirty="0"/>
              <a:t>el usuario podrá crearse una cuenta mediante el registro de su placa y una contraseña  donde la cual dará los datos personales del </a:t>
            </a:r>
            <a:r>
              <a:rPr lang="es-ES" dirty="0" smtClean="0"/>
              <a:t>usuario</a:t>
            </a:r>
            <a:endParaRPr lang="es-EC" dirty="0"/>
          </a:p>
          <a:p>
            <a:r>
              <a:rPr lang="es-ES" dirty="0"/>
              <a:t>La página web tendrá opciones de interacción como de  un simulador de pruebas para poder sacar licencia de conducir y le dará el puntaje que haya sacado en la prueba</a:t>
            </a:r>
            <a:endParaRPr lang="es-EC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89588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9037" y="2686594"/>
            <a:ext cx="9981957" cy="1320800"/>
          </a:xfrm>
        </p:spPr>
        <p:txBody>
          <a:bodyPr/>
          <a:lstStyle/>
          <a:p>
            <a:r>
              <a:rPr lang="es-ES" dirty="0"/>
              <a:t>172.31.115.159/</a:t>
            </a:r>
            <a:r>
              <a:rPr lang="es-ES" dirty="0" err="1"/>
              <a:t>fundamentos_p</a:t>
            </a:r>
            <a:r>
              <a:rPr lang="es-ES" dirty="0"/>
              <a:t>/index.html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12466" y="801187"/>
            <a:ext cx="998195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PROYECTO DE MATRICULACION VEHICULAR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565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Metodología de Desarrollo </a:t>
            </a:r>
            <a:r>
              <a:rPr lang="es-ES" b="1" dirty="0" err="1"/>
              <a:t>Scrum</a:t>
            </a:r>
            <a:r>
              <a:rPr lang="es-ES" b="1" dirty="0"/>
              <a:t> </a:t>
            </a:r>
            <a:r>
              <a:rPr lang="es-EC" b="1" dirty="0"/>
              <a:t/>
            </a:r>
            <a:br>
              <a:rPr lang="es-EC" b="1" dirty="0"/>
            </a:b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725160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Para </a:t>
            </a:r>
            <a:r>
              <a:rPr lang="es-ES" dirty="0"/>
              <a:t>desarrollar el proyecto se utilizó la metodología </a:t>
            </a:r>
            <a:r>
              <a:rPr lang="es-ES" dirty="0" err="1"/>
              <a:t>Scrum</a:t>
            </a:r>
            <a:r>
              <a:rPr lang="es-ES" dirty="0"/>
              <a:t>, esta permite crear proyectos complejos desarrollados en entornos dinámicos y cambiantes de un modo flexible.  </a:t>
            </a:r>
            <a:endParaRPr lang="es-EC" dirty="0"/>
          </a:p>
          <a:p>
            <a:r>
              <a:rPr lang="es-ES" dirty="0" err="1"/>
              <a:t>Scrum</a:t>
            </a:r>
            <a:r>
              <a:rPr lang="es-ES" dirty="0"/>
              <a:t> es un </a:t>
            </a:r>
            <a:r>
              <a:rPr lang="es-ES" dirty="0" err="1"/>
              <a:t>framework</a:t>
            </a:r>
            <a:r>
              <a:rPr lang="es-ES" dirty="0"/>
              <a:t> ágil, que permite a un proyecto poseer principios de adaptación, inspección y transparencia. Está diseñado para ofrecer un valor significativo de forma rápida en todo el desarrollo del proyecto, garantizando la claridad en la comunicación y además crea un ambiente de responsabilidad colectiva y de progreso continúo en el equipo de trabajo</a:t>
            </a:r>
            <a:r>
              <a:rPr lang="es-ES" dirty="0" smtClean="0"/>
              <a:t>.</a:t>
            </a:r>
            <a:endParaRPr lang="es-EC" dirty="0"/>
          </a:p>
          <a:p>
            <a:pPr marL="0" indent="0">
              <a:buNone/>
            </a:pPr>
            <a:r>
              <a:rPr lang="es-ES" sz="2200" b="1" dirty="0"/>
              <a:t>Se menciona las principales características de esta metodología.  </a:t>
            </a:r>
            <a:endParaRPr lang="es-EC" sz="2200" b="1" dirty="0"/>
          </a:p>
          <a:p>
            <a:pPr lvl="0" fontAlgn="base"/>
            <a:r>
              <a:rPr lang="es-ES" dirty="0"/>
              <a:t>Equipos </a:t>
            </a:r>
            <a:r>
              <a:rPr lang="es-ES" dirty="0" err="1"/>
              <a:t>autodirigidos</a:t>
            </a:r>
            <a:r>
              <a:rPr lang="es-ES" dirty="0"/>
              <a:t>.   </a:t>
            </a:r>
            <a:endParaRPr lang="es-EC" dirty="0"/>
          </a:p>
          <a:p>
            <a:pPr lvl="0" fontAlgn="base"/>
            <a:r>
              <a:rPr lang="es-ES" dirty="0"/>
              <a:t>Utiliza reglas para crear un entorno ágil de administración de proyectos. </a:t>
            </a:r>
            <a:endParaRPr lang="es-EC" dirty="0"/>
          </a:p>
          <a:p>
            <a:pPr lvl="0" fontAlgn="base"/>
            <a:r>
              <a:rPr lang="es-ES" dirty="0"/>
              <a:t>Los requerimientos se capturan como ítems en una lista. </a:t>
            </a:r>
            <a:endParaRPr lang="es-EC" dirty="0"/>
          </a:p>
          <a:p>
            <a:r>
              <a:rPr lang="es-ES" dirty="0"/>
              <a:t>El producto se construye mediante iteraciones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03831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Scrum</a:t>
            </a:r>
            <a:endParaRPr lang="es-EC" dirty="0"/>
          </a:p>
        </p:txBody>
      </p:sp>
      <p:grpSp>
        <p:nvGrpSpPr>
          <p:cNvPr id="4" name="Group 85077"/>
          <p:cNvGrpSpPr/>
          <p:nvPr/>
        </p:nvGrpSpPr>
        <p:grpSpPr>
          <a:xfrm>
            <a:off x="677334" y="1930400"/>
            <a:ext cx="8596668" cy="4120468"/>
            <a:chOff x="0" y="0"/>
            <a:chExt cx="4346764" cy="3099946"/>
          </a:xfrm>
        </p:grpSpPr>
        <p:sp>
          <p:nvSpPr>
            <p:cNvPr id="5" name="Rectangle 2171"/>
            <p:cNvSpPr/>
            <p:nvPr/>
          </p:nvSpPr>
          <p:spPr>
            <a:xfrm>
              <a:off x="4296091" y="2545392"/>
              <a:ext cx="50673" cy="2244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C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" name="Rectangle 2172"/>
            <p:cNvSpPr/>
            <p:nvPr/>
          </p:nvSpPr>
          <p:spPr>
            <a:xfrm>
              <a:off x="765655" y="2763429"/>
              <a:ext cx="563565" cy="1902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S" sz="10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Figura 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" name="Rectangle 2173"/>
            <p:cNvSpPr/>
            <p:nvPr/>
          </p:nvSpPr>
          <p:spPr>
            <a:xfrm>
              <a:off x="1189009" y="2763429"/>
              <a:ext cx="94665" cy="1902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S" sz="10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1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" name="Rectangle 2174"/>
            <p:cNvSpPr/>
            <p:nvPr/>
          </p:nvSpPr>
          <p:spPr>
            <a:xfrm>
              <a:off x="1259641" y="2763429"/>
              <a:ext cx="47333" cy="1902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C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" name="Rectangle 2175"/>
            <p:cNvSpPr/>
            <p:nvPr/>
          </p:nvSpPr>
          <p:spPr>
            <a:xfrm>
              <a:off x="1294926" y="2763429"/>
              <a:ext cx="56697" cy="1902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S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-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" name="Rectangle 2176"/>
            <p:cNvSpPr/>
            <p:nvPr/>
          </p:nvSpPr>
          <p:spPr>
            <a:xfrm>
              <a:off x="1337217" y="2763429"/>
              <a:ext cx="47333" cy="1902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C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" name="Rectangle 2177"/>
            <p:cNvSpPr/>
            <p:nvPr/>
          </p:nvSpPr>
          <p:spPr>
            <a:xfrm>
              <a:off x="1372502" y="2763429"/>
              <a:ext cx="2836792" cy="1902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S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Esquema general metodología Scrum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2" name="Rectangle 2178"/>
            <p:cNvSpPr/>
            <p:nvPr/>
          </p:nvSpPr>
          <p:spPr>
            <a:xfrm>
              <a:off x="3504464" y="2763429"/>
              <a:ext cx="47333" cy="19021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C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" name="Rectangle 2179"/>
            <p:cNvSpPr/>
            <p:nvPr/>
          </p:nvSpPr>
          <p:spPr>
            <a:xfrm>
              <a:off x="1224759" y="2909732"/>
              <a:ext cx="610387" cy="19021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S" sz="10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Fuente: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" name="Rectangle 2180"/>
            <p:cNvSpPr/>
            <p:nvPr/>
          </p:nvSpPr>
          <p:spPr>
            <a:xfrm>
              <a:off x="1683335" y="2909732"/>
              <a:ext cx="47333" cy="19021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C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5" name="Rectangle 84415"/>
            <p:cNvSpPr/>
            <p:nvPr/>
          </p:nvSpPr>
          <p:spPr>
            <a:xfrm>
              <a:off x="1718619" y="2909732"/>
              <a:ext cx="56697" cy="19021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S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(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6" name="Rectangle 84417"/>
            <p:cNvSpPr/>
            <p:nvPr/>
          </p:nvSpPr>
          <p:spPr>
            <a:xfrm>
              <a:off x="1760916" y="2909732"/>
              <a:ext cx="1276517" cy="19021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S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William B. Heys, 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" name="Rectangle 84416"/>
            <p:cNvSpPr/>
            <p:nvPr/>
          </p:nvSpPr>
          <p:spPr>
            <a:xfrm>
              <a:off x="2720370" y="2909732"/>
              <a:ext cx="432225" cy="19021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S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2011)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8" name="Rectangle 2182"/>
            <p:cNvSpPr/>
            <p:nvPr/>
          </p:nvSpPr>
          <p:spPr>
            <a:xfrm>
              <a:off x="3045362" y="2909732"/>
              <a:ext cx="47333" cy="19021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s-EC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s-EC" sz="11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pic>
          <p:nvPicPr>
            <p:cNvPr id="19" name="Picture 227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762" y="4763"/>
              <a:ext cx="4284345" cy="2666747"/>
            </a:xfrm>
            <a:prstGeom prst="rect">
              <a:avLst/>
            </a:prstGeom>
          </p:spPr>
        </p:pic>
        <p:sp>
          <p:nvSpPr>
            <p:cNvPr id="20" name="Shape 2279"/>
            <p:cNvSpPr/>
            <p:nvPr/>
          </p:nvSpPr>
          <p:spPr>
            <a:xfrm>
              <a:off x="0" y="0"/>
              <a:ext cx="4293870" cy="2676272"/>
            </a:xfrm>
            <a:custGeom>
              <a:avLst/>
              <a:gdLst/>
              <a:ahLst/>
              <a:cxnLst/>
              <a:rect l="0" t="0" r="0" b="0"/>
              <a:pathLst>
                <a:path w="4293870" h="2676272">
                  <a:moveTo>
                    <a:pt x="0" y="0"/>
                  </a:moveTo>
                  <a:lnTo>
                    <a:pt x="4293870" y="0"/>
                  </a:lnTo>
                  <a:lnTo>
                    <a:pt x="4293870" y="2676272"/>
                  </a:lnTo>
                  <a:lnTo>
                    <a:pt x="0" y="2676272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s-EC"/>
            </a:p>
          </p:txBody>
        </p:sp>
      </p:grpSp>
    </p:spTree>
    <p:extLst>
      <p:ext uri="{BB962C8B-B14F-4D97-AF65-F5344CB8AC3E}">
        <p14:creationId xmlns:p14="http://schemas.microsoft.com/office/powerpoint/2010/main" val="314168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04690" y="520391"/>
            <a:ext cx="8596668" cy="1320800"/>
          </a:xfrm>
        </p:spPr>
        <p:txBody>
          <a:bodyPr>
            <a:normAutofit fontScale="90000"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s-ES" altLang="es-EC" sz="4000" b="1" dirty="0">
                <a:latin typeface="Arial" panose="020B0604020202020204" pitchFamily="34" charset="0"/>
                <a:ea typeface="Arial" panose="020B0604020202020204" pitchFamily="34" charset="0"/>
              </a:rPr>
              <a:t>Roles </a:t>
            </a:r>
            <a:r>
              <a:rPr lang="es-ES" altLang="es-EC" sz="4000" b="1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altLang="es-EC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es-ES" altLang="es-EC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s-ES" altLang="es-EC" sz="32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C" altLang="es-EC" sz="2000" dirty="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s-EC" altLang="es-EC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s-EC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</p:nvPr>
        </p:nvGraphicFramePr>
        <p:xfrm>
          <a:off x="2622074" y="3017044"/>
          <a:ext cx="4707890" cy="2168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535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Roles </a:t>
                      </a:r>
                      <a:endParaRPr lang="es-EC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3025" marR="73025" marT="0" marB="24130" anchor="b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Personas / Entidad </a:t>
                      </a:r>
                      <a:endParaRPr lang="es-EC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3025" marR="73025" marT="0" marB="2413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Scrum Master  </a:t>
                      </a:r>
                      <a:endParaRPr lang="es-EC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3025" marR="73025" marT="0" marB="24130" anchor="b"/>
                </a:tc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Ing. Juan Pablo Zaldumbide </a:t>
                      </a:r>
                      <a:endParaRPr lang="es-EC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3025" marR="73025" marT="0" marB="2413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19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Development Team </a:t>
                      </a:r>
                      <a:endParaRPr lang="es-EC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3025" marR="73025" marT="0" marB="24130" anchor="b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Juan Collaguazo</a:t>
                      </a:r>
                      <a:endParaRPr lang="es-EC" sz="110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Bryan Pumisacho </a:t>
                      </a:r>
                      <a:endParaRPr lang="es-EC" sz="110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Jose Borja </a:t>
                      </a:r>
                      <a:endParaRPr lang="es-EC" sz="110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Jhony Cacuango </a:t>
                      </a:r>
                      <a:endParaRPr lang="es-EC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3025" marR="73025" marT="0" marB="2413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12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Product Owner </a:t>
                      </a:r>
                      <a:endParaRPr lang="es-EC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3025" marR="73025" marT="0" marB="2413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Juan Collaguazo</a:t>
                      </a:r>
                      <a:endParaRPr lang="es-EC" sz="1100" dirty="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Bryan </a:t>
                      </a:r>
                      <a:r>
                        <a:rPr lang="es-ES" sz="1100" dirty="0" err="1">
                          <a:effectLst/>
                        </a:rPr>
                        <a:t>Pumisacho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endParaRPr lang="es-EC" sz="1100" dirty="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err="1">
                          <a:effectLst/>
                        </a:rPr>
                        <a:t>Jose</a:t>
                      </a:r>
                      <a:r>
                        <a:rPr lang="es-ES" sz="1100" dirty="0">
                          <a:effectLst/>
                        </a:rPr>
                        <a:t> Borja </a:t>
                      </a:r>
                      <a:endParaRPr lang="es-EC" sz="1100" dirty="0">
                        <a:effectLst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err="1">
                          <a:effectLst/>
                        </a:rPr>
                        <a:t>Jhony</a:t>
                      </a:r>
                      <a:r>
                        <a:rPr lang="es-ES" sz="1100" dirty="0">
                          <a:effectLst/>
                        </a:rPr>
                        <a:t> </a:t>
                      </a:r>
                      <a:r>
                        <a:rPr lang="es-ES" sz="1100" dirty="0" err="1">
                          <a:effectLst/>
                        </a:rPr>
                        <a:t>Cacuango</a:t>
                      </a:r>
                      <a:endParaRPr lang="es-EC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73025" marR="73025" marT="0" marB="2413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0114" y="1989775"/>
            <a:ext cx="7975902" cy="83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3174" tIns="45720" rIns="91440" bIns="6189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C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 necesario establecer roles a cada integrante, para que de esta manera 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C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desarrollo del proyecto sea realizado de manera eficiente. </a:t>
            </a:r>
            <a:r>
              <a:rPr kumimoji="0" lang="es-ES" altLang="es-EC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kumimoji="0" lang="es-EC" altLang="es-EC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C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kumimoji="0" lang="es-EC" altLang="es-EC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90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Usuario</a:t>
            </a:r>
            <a:r>
              <a:rPr lang="es-EC" b="1" dirty="0"/>
              <a:t/>
            </a:r>
            <a:br>
              <a:rPr lang="es-EC" b="1" dirty="0"/>
            </a:br>
            <a:endParaRPr lang="es-EC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51505" y="1621134"/>
            <a:ext cx="731482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C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Persona que va a agendar alguna cita en la matriculación vehicular 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C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verificar su turno de matriculación vehicular</a:t>
            </a:r>
            <a:r>
              <a:rPr kumimoji="0" lang="es-ES" altLang="es-EC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kumimoji="0" lang="es-EC" altLang="es-EC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altLang="es-EC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Imagen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06" y="2544464"/>
            <a:ext cx="4972351" cy="372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5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C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kumimoji="0" lang="es-ES" altLang="es-EC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kumimoji="0" lang="es-ES" altLang="es-EC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kumimoji="0" lang="es-ES" altLang="es-EC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13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/>
              <a:t>Diseño de las interfaces de la plataforma WEB  </a:t>
            </a:r>
            <a:r>
              <a:rPr lang="es-EC" b="1" dirty="0"/>
              <a:t/>
            </a:r>
            <a:br>
              <a:rPr lang="es-EC" b="1" dirty="0"/>
            </a:b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En </a:t>
            </a:r>
            <a:r>
              <a:rPr lang="es-ES" dirty="0" err="1"/>
              <a:t>NinjaMock</a:t>
            </a:r>
            <a:r>
              <a:rPr lang="es-ES" dirty="0"/>
              <a:t> se edificaron las interfaces del proyecto, como se puede </a:t>
            </a:r>
            <a:r>
              <a:rPr lang="es-ES" dirty="0" smtClean="0"/>
              <a:t>observar, la </a:t>
            </a:r>
            <a:r>
              <a:rPr lang="es-ES" dirty="0"/>
              <a:t>selección de impresión o de registro de la matrícula del vehículo. La pantalla en la que el usuario llena con los datos </a:t>
            </a:r>
            <a:r>
              <a:rPr lang="es-ES" dirty="0" smtClean="0"/>
              <a:t>personales. </a:t>
            </a:r>
            <a:endParaRPr lang="es-EC" dirty="0"/>
          </a:p>
          <a:p>
            <a:pPr marL="0" indent="0">
              <a:buNone/>
            </a:pPr>
            <a:r>
              <a:rPr lang="es-ES" dirty="0"/>
              <a:t>Además, se creó una venta nada más que en este caso será para mostrar la cita de la matricula.</a:t>
            </a:r>
            <a:endParaRPr lang="es-EC" dirty="0"/>
          </a:p>
          <a:p>
            <a:endParaRPr lang="es-EC" dirty="0"/>
          </a:p>
        </p:txBody>
      </p:sp>
      <p:pic>
        <p:nvPicPr>
          <p:cNvPr id="3074" name="Imagen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4048124"/>
            <a:ext cx="3048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n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5" b="6157"/>
          <a:stretch>
            <a:fillRect/>
          </a:stretch>
        </p:blipFill>
        <p:spPr bwMode="auto">
          <a:xfrm>
            <a:off x="3932680" y="3708401"/>
            <a:ext cx="5133975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210540" y="1930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59803" y="4587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C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kumimoji="0" lang="es-EC" altLang="es-EC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altLang="es-EC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253403" y="800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C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lang="es-ES" altLang="es-EC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s-ES" altLang="es-EC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69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Sprint 0: Implementar la base de datos  </a:t>
            </a:r>
            <a:r>
              <a:rPr lang="es-EC" b="1" dirty="0"/>
              <a:t/>
            </a:r>
            <a:br>
              <a:rPr lang="es-EC" b="1" dirty="0"/>
            </a:b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5754" y="19304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propósito de este Sprint es generar la base de datos con todas las tablas, relaciones, claves primarias, foráneas entre otras funciones y tener un buen cimiento para implementar en el </a:t>
            </a:r>
            <a:r>
              <a:rPr lang="es-ES" dirty="0" err="1"/>
              <a:t>framework</a:t>
            </a:r>
            <a:r>
              <a:rPr lang="es-ES" dirty="0"/>
              <a:t> en </a:t>
            </a:r>
            <a:r>
              <a:rPr lang="es-ES" dirty="0" err="1" smtClean="0"/>
              <a:t>MySQL</a:t>
            </a:r>
            <a:endParaRPr lang="es-ES" dirty="0"/>
          </a:p>
          <a:p>
            <a:pPr marL="0" indent="0">
              <a:buNone/>
            </a:pPr>
            <a:r>
              <a:rPr lang="es-ES" altLang="es-EC" b="1" dirty="0" smtClean="0"/>
              <a:t>Producto </a:t>
            </a:r>
            <a:r>
              <a:rPr lang="es-ES" altLang="es-EC" b="1" dirty="0"/>
              <a:t>del Sprint: </a:t>
            </a:r>
            <a:r>
              <a:rPr lang="es-ES" altLang="es-EC" dirty="0" smtClean="0"/>
              <a:t>implementar </a:t>
            </a:r>
            <a:r>
              <a:rPr lang="es-ES" altLang="es-EC" dirty="0"/>
              <a:t>la base de datos. </a:t>
            </a:r>
            <a:endParaRPr lang="es-EC" altLang="es-EC" dirty="0"/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s-ES" altLang="es-EC" dirty="0"/>
              <a:t>Este módulo tiene como objetivo la implementación del script en </a:t>
            </a:r>
            <a:r>
              <a:rPr lang="es-ES" altLang="es-EC" dirty="0" err="1"/>
              <a:t>MySQL</a:t>
            </a:r>
            <a:r>
              <a:rPr lang="es-ES" altLang="es-EC" dirty="0"/>
              <a:t>. Dicho Script fue generado desde </a:t>
            </a:r>
            <a:r>
              <a:rPr lang="es-ES" altLang="es-EC" dirty="0" err="1"/>
              <a:t>PowerDesigner</a:t>
            </a:r>
            <a:r>
              <a:rPr lang="es-ES" altLang="es-EC" dirty="0"/>
              <a:t>. En la Figura 10 se muestra la estructura de la base de datos</a:t>
            </a:r>
            <a:endParaRPr lang="es-EC" dirty="0"/>
          </a:p>
          <a:p>
            <a:endParaRPr lang="es-EC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90293" y="1889696"/>
            <a:ext cx="223138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C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kumimoji="0" lang="es-EC" altLang="es-EC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altLang="es-EC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422" y="4031607"/>
            <a:ext cx="3970492" cy="254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436581" y="5130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73834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4676" y="549504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Sprint 1: Mostrar la página principal y selección de registro.</a:t>
            </a:r>
            <a:endParaRPr lang="es-EC" b="1" dirty="0"/>
          </a:p>
          <a:p>
            <a:pPr marL="0" indent="0">
              <a:buNone/>
            </a:pPr>
            <a:r>
              <a:rPr lang="es-ES" dirty="0"/>
              <a:t>El propósito de este primer Sprint es: </a:t>
            </a:r>
            <a:endParaRPr lang="es-EC" dirty="0"/>
          </a:p>
          <a:p>
            <a:pPr lvl="0" fontAlgn="base"/>
            <a:r>
              <a:rPr lang="es-ES" dirty="0"/>
              <a:t>Acceder a la plataforma WEB </a:t>
            </a:r>
            <a:endParaRPr lang="es-EC" dirty="0"/>
          </a:p>
          <a:p>
            <a:pPr lvl="0" fontAlgn="base"/>
            <a:r>
              <a:rPr lang="es-ES" dirty="0"/>
              <a:t>Seleccionar en turno de matricula</a:t>
            </a:r>
            <a:endParaRPr lang="es-EC" dirty="0"/>
          </a:p>
          <a:p>
            <a:pPr marL="0" indent="0">
              <a:buNone/>
            </a:pPr>
            <a:r>
              <a:rPr lang="es-ES" b="1" dirty="0" smtClean="0"/>
              <a:t>Observaciones </a:t>
            </a:r>
            <a:r>
              <a:rPr lang="es-ES" b="1" dirty="0"/>
              <a:t>del Sprint </a:t>
            </a:r>
            <a:endParaRPr lang="es-EC" b="1" dirty="0"/>
          </a:p>
          <a:p>
            <a:r>
              <a:rPr lang="es-ES" dirty="0"/>
              <a:t>Primero, se diseñó la interface de presentación la cual se podrá presentar al cliente o usuario final la que  luego podrá seleccionar agendar cita </a:t>
            </a:r>
            <a:endParaRPr lang="es-EC" dirty="0"/>
          </a:p>
          <a:p>
            <a:endParaRPr lang="es-EC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14327" y="3222171"/>
            <a:ext cx="4550501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38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189</TotalTime>
  <Words>1398</Words>
  <Application>Microsoft Office PowerPoint</Application>
  <PresentationFormat>Panorámica</PresentationFormat>
  <Paragraphs>248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Times New Roman</vt:lpstr>
      <vt:lpstr>Trebuchet MS</vt:lpstr>
      <vt:lpstr>Wingdings 3</vt:lpstr>
      <vt:lpstr>Faceta</vt:lpstr>
      <vt:lpstr>ESCUELA DE FORMACIÓN DE TECNÓLOGOS</vt:lpstr>
      <vt:lpstr>Introducción</vt:lpstr>
      <vt:lpstr>Metodología de Desarrollo Scrum  </vt:lpstr>
      <vt:lpstr>Scrum</vt:lpstr>
      <vt:lpstr>Roles     </vt:lpstr>
      <vt:lpstr>Usuario </vt:lpstr>
      <vt:lpstr>Diseño de las interfaces de la plataforma WEB   </vt:lpstr>
      <vt:lpstr>Sprint 0: Implementar la base de datos   </vt:lpstr>
      <vt:lpstr>Presentación de PowerPoint</vt:lpstr>
      <vt:lpstr>Presentación de PowerPoint</vt:lpstr>
      <vt:lpstr>Presentación de PowerPoint</vt:lpstr>
      <vt:lpstr>Presentación de PowerPoint</vt:lpstr>
      <vt:lpstr>Pruebas de funcionalidad de la plataforma WEB  </vt:lpstr>
      <vt:lpstr>Presentación de PowerPoint</vt:lpstr>
      <vt:lpstr>Presentación de PowerPoint</vt:lpstr>
      <vt:lpstr>Presentación de PowerPoint</vt:lpstr>
      <vt:lpstr>Guía de usuario </vt:lpstr>
      <vt:lpstr>Pruebas de caja negra</vt:lpstr>
      <vt:lpstr>Presentación de PowerPoint</vt:lpstr>
      <vt:lpstr>Pruebas de carga</vt:lpstr>
      <vt:lpstr>Presentación de PowerPoint</vt:lpstr>
      <vt:lpstr>CONCLUSIONES Y RECOMENDACIONES   </vt:lpstr>
      <vt:lpstr>172.31.115.159/fundamentos_p/index.html</vt:lpstr>
    </vt:vector>
  </TitlesOfParts>
  <Company>visual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ESCUELA DE FORMACIÓN DE TECNÓLOGOS</dc:title>
  <dc:creator>HENRY COLLAGUAZO</dc:creator>
  <cp:lastModifiedBy>Fundamentos DS</cp:lastModifiedBy>
  <cp:revision>12</cp:revision>
  <dcterms:created xsi:type="dcterms:W3CDTF">2020-02-27T03:05:19Z</dcterms:created>
  <dcterms:modified xsi:type="dcterms:W3CDTF">2020-02-27T12:52:09Z</dcterms:modified>
</cp:coreProperties>
</file>